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Telegraf" charset="1" panose="00000500000000000000"/>
      <p:regular r:id="rId40"/>
    </p:embeddedFont>
    <p:embeddedFont>
      <p:font typeface="Source Han Sans KR Bold" charset="1" panose="020B0800000000000000"/>
      <p:regular r:id="rId41"/>
    </p:embeddedFont>
    <p:embeddedFont>
      <p:font typeface="Source Han Sans KR" charset="1" panose="020B0400000000000000"/>
      <p:regular r:id="rId42"/>
    </p:embeddedFont>
    <p:embeddedFont>
      <p:font typeface="Source Han Sans KR Light" charset="1" panose="020B03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33452" y="1067479"/>
            <a:ext cx="9374423" cy="26776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198" y="7844872"/>
            <a:ext cx="6539116" cy="0"/>
          </a:xfrm>
          <a:prstGeom prst="line">
            <a:avLst/>
          </a:prstGeom>
          <a:ln cap="flat" w="9525">
            <a:solidFill>
              <a:srgbClr val="6B6A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198" y="8762215"/>
            <a:ext cx="6539116" cy="0"/>
          </a:xfrm>
          <a:prstGeom prst="line">
            <a:avLst/>
          </a:prstGeom>
          <a:ln cap="flat" w="9525">
            <a:solidFill>
              <a:srgbClr val="6B6A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4435554" y="7844872"/>
            <a:ext cx="0" cy="924037"/>
          </a:xfrm>
          <a:prstGeom prst="line">
            <a:avLst/>
          </a:prstGeom>
          <a:ln cap="flat" w="9525">
            <a:solidFill>
              <a:srgbClr val="6B6A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30487" y="8768909"/>
            <a:ext cx="483838" cy="487382"/>
          </a:xfrm>
          <a:custGeom>
            <a:avLst/>
            <a:gdLst/>
            <a:ahLst/>
            <a:cxnLst/>
            <a:rect r="r" b="b" t="t" l="l"/>
            <a:pathLst>
              <a:path h="487382" w="483838">
                <a:moveTo>
                  <a:pt x="0" y="0"/>
                </a:moveTo>
                <a:lnTo>
                  <a:pt x="483838" y="0"/>
                </a:lnTo>
                <a:lnTo>
                  <a:pt x="483838" y="487383"/>
                </a:lnTo>
                <a:lnTo>
                  <a:pt x="0" y="487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7103" y="787028"/>
            <a:ext cx="3736349" cy="51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DB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586" y="3849212"/>
            <a:ext cx="10846300" cy="244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4"/>
              </a:lnSpc>
            </a:pPr>
            <a:r>
              <a:rPr lang="en-US" sz="9014" spc="-603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신속한 영화 예매를 위한 DB설계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17500" y="8098096"/>
            <a:ext cx="1702849" cy="33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38"/>
              </a:lnSpc>
            </a:pPr>
            <a:r>
              <a:rPr lang="en-US" b="true" sz="2027" spc="253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2024.09.09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974" y="8107909"/>
            <a:ext cx="3407356" cy="33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b="true" sz="1967" spc="-33">
                <a:solidFill>
                  <a:srgbClr val="00000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발표자 : 김시온 이 찬 원진호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16877" y="8776205"/>
            <a:ext cx="1242680" cy="42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2"/>
              </a:lnSpc>
            </a:pPr>
            <a:r>
              <a:rPr lang="en-US" b="true" sz="2530" spc="-4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307875" y="0"/>
            <a:ext cx="3929062" cy="10287000"/>
          </a:xfrm>
          <a:custGeom>
            <a:avLst/>
            <a:gdLst/>
            <a:ahLst/>
            <a:cxnLst/>
            <a:rect r="r" b="b" t="t" l="l"/>
            <a:pathLst>
              <a:path h="10287000" w="3929062">
                <a:moveTo>
                  <a:pt x="0" y="0"/>
                </a:moveTo>
                <a:lnTo>
                  <a:pt x="3929062" y="0"/>
                </a:lnTo>
                <a:lnTo>
                  <a:pt x="39290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051142" y="1067583"/>
            <a:ext cx="133198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7103" y="1775369"/>
            <a:ext cx="16173887" cy="6606980"/>
          </a:xfrm>
          <a:custGeom>
            <a:avLst/>
            <a:gdLst/>
            <a:ahLst/>
            <a:cxnLst/>
            <a:rect r="r" b="b" t="t" l="l"/>
            <a:pathLst>
              <a:path h="6606980" w="16173887">
                <a:moveTo>
                  <a:pt x="0" y="0"/>
                </a:moveTo>
                <a:lnTo>
                  <a:pt x="16173887" y="0"/>
                </a:lnTo>
                <a:lnTo>
                  <a:pt x="16173887" y="6606980"/>
                </a:lnTo>
                <a:lnTo>
                  <a:pt x="0" y="660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7103" y="2876358"/>
            <a:ext cx="1553170" cy="43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b="true" sz="2622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48659" y="2876358"/>
            <a:ext cx="1553170" cy="43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b="true" sz="2622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 테이블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9692502" y="1097483"/>
            <a:ext cx="0" cy="918951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06205" y="3574767"/>
            <a:ext cx="6802045" cy="562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review(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rv_id varchar(6) primary key,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 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r_title varchar(100)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r_text varchar(10000)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r_date timestamp not null,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r_rate int(2) check (r_rate between 0 and 10),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r_secret varchar(1) check(r_secret in('N','Y'),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fk_member_review foreign key(id)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member(id)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on delete cascade on update cascade,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fk_movie__review foreign key(m_name) 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references movie(m_name)</a:t>
            </a:r>
          </a:p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b="true" sz="2149" spc="-7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8659" y="3584292"/>
            <a:ext cx="7766149" cy="446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comment(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c_code varchar(6) primary key,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rv_id varchar(6),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c_text varchar(10000) not null,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fk_member_comment foreign key(id) 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member(id),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fk_review_comment foreign key(rv_id) 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references review(rv_id)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  <a:r>
              <a:rPr lang="en-US" b="true" sz="2522" spc="-9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10"/>
            <a:ext cx="18288000" cy="4351098"/>
          </a:xfrm>
          <a:custGeom>
            <a:avLst/>
            <a:gdLst/>
            <a:ahLst/>
            <a:cxnLst/>
            <a:rect r="r" b="b" t="t" l="l"/>
            <a:pathLst>
              <a:path h="4351098" w="18288000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015" r="0" b="-90015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8406485" y="6714113"/>
            <a:ext cx="1917062" cy="32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7"/>
              </a:lnSpc>
              <a:spcBef>
                <a:spcPct val="0"/>
              </a:spcBef>
            </a:pPr>
            <a:r>
              <a:rPr lang="en-US" b="true" sz="1969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 된 기능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07301" y="6714113"/>
            <a:ext cx="1737985" cy="32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7"/>
              </a:lnSpc>
              <a:spcBef>
                <a:spcPct val="0"/>
              </a:spcBef>
            </a:pPr>
            <a:r>
              <a:rPr lang="en-US" b="true" sz="1969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생성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04044" y="6714113"/>
            <a:ext cx="2369187" cy="33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7"/>
              </a:lnSpc>
              <a:spcBef>
                <a:spcPct val="0"/>
              </a:spcBef>
            </a:pPr>
            <a:r>
              <a:rPr lang="en-US" b="true" sz="1969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name="AutoShape 6" id="6"/>
          <p:cNvSpPr/>
          <p:nvPr/>
        </p:nvSpPr>
        <p:spPr>
          <a:xfrm>
            <a:off x="8002473" y="6320010"/>
            <a:ext cx="0" cy="759414"/>
          </a:xfrm>
          <a:prstGeom prst="line">
            <a:avLst/>
          </a:prstGeom>
          <a:ln cap="flat" w="9525">
            <a:solidFill>
              <a:srgbClr val="DFDF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620486" y="6320010"/>
            <a:ext cx="0" cy="759414"/>
          </a:xfrm>
          <a:prstGeom prst="line">
            <a:avLst/>
          </a:prstGeom>
          <a:ln cap="flat" w="9525">
            <a:solidFill>
              <a:srgbClr val="DFDF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83715" y="5702128"/>
            <a:ext cx="3104336" cy="198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3"/>
              </a:lnSpc>
            </a:pPr>
            <a:r>
              <a:rPr lang="en-US" sz="5014" spc="-335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물리적 설계 및 결과 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068" y="5101802"/>
            <a:ext cx="1267504" cy="51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5"/>
              </a:lnSpc>
              <a:spcBef>
                <a:spcPct val="0"/>
              </a:spcBef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16010" y="6253335"/>
            <a:ext cx="874928" cy="38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16826" y="6253335"/>
            <a:ext cx="874928" cy="38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13569" y="6253335"/>
            <a:ext cx="873479" cy="38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065278" y="1993896"/>
            <a:ext cx="12057518" cy="6299208"/>
          </a:xfrm>
          <a:custGeom>
            <a:avLst/>
            <a:gdLst/>
            <a:ahLst/>
            <a:cxnLst/>
            <a:rect r="r" b="b" t="t" l="l"/>
            <a:pathLst>
              <a:path h="6299208" w="12057518">
                <a:moveTo>
                  <a:pt x="0" y="0"/>
                </a:moveTo>
                <a:lnTo>
                  <a:pt x="12057517" y="0"/>
                </a:lnTo>
                <a:lnTo>
                  <a:pt x="12057517" y="6299208"/>
                </a:lnTo>
                <a:lnTo>
                  <a:pt x="0" y="6299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Member 테이블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86414" y="2036384"/>
            <a:ext cx="10715172" cy="6950902"/>
          </a:xfrm>
          <a:custGeom>
            <a:avLst/>
            <a:gdLst/>
            <a:ahLst/>
            <a:cxnLst/>
            <a:rect r="r" b="b" t="t" l="l"/>
            <a:pathLst>
              <a:path h="6950902" w="10715172">
                <a:moveTo>
                  <a:pt x="0" y="0"/>
                </a:moveTo>
                <a:lnTo>
                  <a:pt x="10715172" y="0"/>
                </a:lnTo>
                <a:lnTo>
                  <a:pt x="10715172" y="6950903"/>
                </a:lnTo>
                <a:lnTo>
                  <a:pt x="0" y="695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Member 테이블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9594" y="2253213"/>
            <a:ext cx="8215831" cy="5481918"/>
          </a:xfrm>
          <a:custGeom>
            <a:avLst/>
            <a:gdLst/>
            <a:ahLst/>
            <a:cxnLst/>
            <a:rect r="r" b="b" t="t" l="l"/>
            <a:pathLst>
              <a:path h="5481918" w="8215831">
                <a:moveTo>
                  <a:pt x="0" y="0"/>
                </a:moveTo>
                <a:lnTo>
                  <a:pt x="8215831" y="0"/>
                </a:lnTo>
                <a:lnTo>
                  <a:pt x="8215831" y="5481918"/>
                </a:lnTo>
                <a:lnTo>
                  <a:pt x="0" y="548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44531" y="2253213"/>
            <a:ext cx="8821667" cy="5477189"/>
          </a:xfrm>
          <a:custGeom>
            <a:avLst/>
            <a:gdLst/>
            <a:ahLst/>
            <a:cxnLst/>
            <a:rect r="r" b="b" t="t" l="l"/>
            <a:pathLst>
              <a:path h="5477189" w="8821667">
                <a:moveTo>
                  <a:pt x="0" y="0"/>
                </a:moveTo>
                <a:lnTo>
                  <a:pt x="8821668" y="0"/>
                </a:lnTo>
                <a:lnTo>
                  <a:pt x="8821668" y="5477189"/>
                </a:lnTo>
                <a:lnTo>
                  <a:pt x="0" y="547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67915" y="1676949"/>
            <a:ext cx="11553066" cy="3598067"/>
          </a:xfrm>
          <a:custGeom>
            <a:avLst/>
            <a:gdLst/>
            <a:ahLst/>
            <a:cxnLst/>
            <a:rect r="r" b="b" t="t" l="l"/>
            <a:pathLst>
              <a:path h="3598067" w="11553066">
                <a:moveTo>
                  <a:pt x="0" y="0"/>
                </a:moveTo>
                <a:lnTo>
                  <a:pt x="11553066" y="0"/>
                </a:lnTo>
                <a:lnTo>
                  <a:pt x="11553066" y="3598067"/>
                </a:lnTo>
                <a:lnTo>
                  <a:pt x="0" y="3598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7915" y="5875091"/>
            <a:ext cx="11553066" cy="2888266"/>
          </a:xfrm>
          <a:custGeom>
            <a:avLst/>
            <a:gdLst/>
            <a:ahLst/>
            <a:cxnLst/>
            <a:rect r="r" b="b" t="t" l="l"/>
            <a:pathLst>
              <a:path h="2888266" w="11553066">
                <a:moveTo>
                  <a:pt x="0" y="0"/>
                </a:moveTo>
                <a:lnTo>
                  <a:pt x="11553066" y="0"/>
                </a:lnTo>
                <a:lnTo>
                  <a:pt x="11553066" y="2888266"/>
                </a:lnTo>
                <a:lnTo>
                  <a:pt x="0" y="288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테이블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7103" y="1879073"/>
            <a:ext cx="16173887" cy="6088993"/>
          </a:xfrm>
          <a:custGeom>
            <a:avLst/>
            <a:gdLst/>
            <a:ahLst/>
            <a:cxnLst/>
            <a:rect r="r" b="b" t="t" l="l"/>
            <a:pathLst>
              <a:path h="6088993" w="16173887">
                <a:moveTo>
                  <a:pt x="0" y="0"/>
                </a:moveTo>
                <a:lnTo>
                  <a:pt x="16173887" y="0"/>
                </a:lnTo>
                <a:lnTo>
                  <a:pt x="16173887" y="6088992"/>
                </a:lnTo>
                <a:lnTo>
                  <a:pt x="0" y="608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예매 테이블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7103" y="1615482"/>
            <a:ext cx="16173887" cy="8423900"/>
          </a:xfrm>
          <a:custGeom>
            <a:avLst/>
            <a:gdLst/>
            <a:ahLst/>
            <a:cxnLst/>
            <a:rect r="r" b="b" t="t" l="l"/>
            <a:pathLst>
              <a:path h="8423900" w="16173887">
                <a:moveTo>
                  <a:pt x="0" y="0"/>
                </a:moveTo>
                <a:lnTo>
                  <a:pt x="16173887" y="0"/>
                </a:lnTo>
                <a:lnTo>
                  <a:pt x="16173887" y="8423900"/>
                </a:lnTo>
                <a:lnTo>
                  <a:pt x="0" y="842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예매 테이블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7103" y="2648750"/>
            <a:ext cx="16173887" cy="4173607"/>
          </a:xfrm>
          <a:custGeom>
            <a:avLst/>
            <a:gdLst/>
            <a:ahLst/>
            <a:cxnLst/>
            <a:rect r="r" b="b" t="t" l="l"/>
            <a:pathLst>
              <a:path h="4173607" w="16173887">
                <a:moveTo>
                  <a:pt x="0" y="0"/>
                </a:moveTo>
                <a:lnTo>
                  <a:pt x="16173887" y="0"/>
                </a:lnTo>
                <a:lnTo>
                  <a:pt x="16173887" y="4173606"/>
                </a:lnTo>
                <a:lnTo>
                  <a:pt x="0" y="417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126317" y="4527779"/>
            <a:ext cx="0" cy="121493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126317" y="6974096"/>
            <a:ext cx="0" cy="121493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754685" y="4988320"/>
            <a:ext cx="2950956" cy="37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  <a:spcBef>
                <a:spcPct val="0"/>
              </a:spcBef>
            </a:pPr>
            <a:r>
              <a:rPr lang="en-US" b="true" sz="2237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요구사항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47298" y="4988320"/>
            <a:ext cx="2950956" cy="37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  <a:spcBef>
                <a:spcPct val="0"/>
              </a:spcBef>
            </a:pPr>
            <a:r>
              <a:rPr lang="en-US" b="true" sz="2237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103" y="4979615"/>
            <a:ext cx="1429735" cy="37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  <a:spcBef>
                <a:spcPct val="0"/>
              </a:spcBef>
            </a:pPr>
            <a:r>
              <a:rPr lang="en-US" b="true" sz="2237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 및 설계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103" y="7379446"/>
            <a:ext cx="1429735" cy="76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  <a:spcBef>
                <a:spcPct val="0"/>
              </a:spcBef>
            </a:pPr>
            <a:r>
              <a:rPr lang="en-US" sz="2237" spc="-8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물리적 설계 및 결과 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70697" y="4988320"/>
            <a:ext cx="2690871" cy="38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  <a:spcBef>
                <a:spcPct val="0"/>
              </a:spcBef>
            </a:pPr>
            <a:r>
              <a:rPr lang="en-US" b="true" sz="2237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54685" y="4428735"/>
            <a:ext cx="993725" cy="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47298" y="4428735"/>
            <a:ext cx="993725" cy="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7103" y="4521515"/>
            <a:ext cx="1081367" cy="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7103" y="6884993"/>
            <a:ext cx="1081367" cy="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Part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36594" y="6875052"/>
            <a:ext cx="1424056" cy="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70697" y="4428735"/>
            <a:ext cx="992079" cy="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5388" y="6875052"/>
            <a:ext cx="992079" cy="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24158" y="4988320"/>
            <a:ext cx="3113510" cy="38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  <a:spcBef>
                <a:spcPct val="0"/>
              </a:spcBef>
            </a:pPr>
            <a:r>
              <a:rPr lang="en-US" b="true" sz="2237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36594" y="7371778"/>
            <a:ext cx="2950956" cy="38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  <a:spcBef>
                <a:spcPct val="0"/>
              </a:spcBef>
            </a:pPr>
            <a:r>
              <a:rPr lang="en-US" b="true" sz="2237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생성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65388" y="7352925"/>
            <a:ext cx="2804658" cy="38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  <a:spcBef>
                <a:spcPct val="0"/>
              </a:spcBef>
            </a:pPr>
            <a:r>
              <a:rPr lang="en-US" b="true" sz="2237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기능의 소개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55277" y="7352925"/>
            <a:ext cx="2918446" cy="38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2"/>
              </a:lnSpc>
              <a:spcBef>
                <a:spcPct val="0"/>
              </a:spcBef>
            </a:pPr>
            <a:r>
              <a:rPr lang="en-US" b="true" sz="2237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65388" y="5493929"/>
            <a:ext cx="3153186" cy="21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DB설계에 필요한 요구사항 정리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58001" y="5493929"/>
            <a:ext cx="3153186" cy="21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주제 및 목표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47298" y="7864201"/>
            <a:ext cx="3153186" cy="22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설계를 통한 결과물 구현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70697" y="5493929"/>
            <a:ext cx="2405441" cy="22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개념적 설계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65388" y="7864201"/>
            <a:ext cx="2405441" cy="22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select, trigger, view, etc...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24158" y="5493929"/>
            <a:ext cx="3266973" cy="22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논리적 설계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55277" y="7864201"/>
            <a:ext cx="3266973" cy="22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87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프로젝트 진행 소감 및 아쉬운 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7103" y="787028"/>
            <a:ext cx="3736349" cy="51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Content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24158" y="4428735"/>
            <a:ext cx="1163648" cy="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1-4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55277" y="6875052"/>
            <a:ext cx="974922" cy="4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2-3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7683" y="1527188"/>
            <a:ext cx="6913999" cy="76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5622" spc="-37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name="AutoShape 31" id="31"/>
          <p:cNvSpPr/>
          <p:nvPr/>
        </p:nvSpPr>
        <p:spPr>
          <a:xfrm>
            <a:off x="1197103" y="6290338"/>
            <a:ext cx="14840564" cy="0"/>
          </a:xfrm>
          <a:prstGeom prst="line">
            <a:avLst/>
          </a:prstGeom>
          <a:ln cap="rnd" w="9525">
            <a:solidFill>
              <a:srgbClr val="DFDFD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7103" y="1891286"/>
            <a:ext cx="16062197" cy="6080327"/>
          </a:xfrm>
          <a:custGeom>
            <a:avLst/>
            <a:gdLst/>
            <a:ahLst/>
            <a:cxnLst/>
            <a:rect r="r" b="b" t="t" l="l"/>
            <a:pathLst>
              <a:path h="6080327" w="16062197">
                <a:moveTo>
                  <a:pt x="0" y="0"/>
                </a:moveTo>
                <a:lnTo>
                  <a:pt x="16062197" y="0"/>
                </a:lnTo>
                <a:lnTo>
                  <a:pt x="16062197" y="6080327"/>
                </a:lnTo>
                <a:lnTo>
                  <a:pt x="0" y="6080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 테이블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9106" y="1074277"/>
            <a:ext cx="134518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7103" y="1485233"/>
            <a:ext cx="8792813" cy="4351798"/>
          </a:xfrm>
          <a:custGeom>
            <a:avLst/>
            <a:gdLst/>
            <a:ahLst/>
            <a:cxnLst/>
            <a:rect r="r" b="b" t="t" l="l"/>
            <a:pathLst>
              <a:path h="4351798" w="8792813">
                <a:moveTo>
                  <a:pt x="0" y="0"/>
                </a:moveTo>
                <a:lnTo>
                  <a:pt x="8792813" y="0"/>
                </a:lnTo>
                <a:lnTo>
                  <a:pt x="8792813" y="4351798"/>
                </a:lnTo>
                <a:lnTo>
                  <a:pt x="0" y="4351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18081" y="6688299"/>
            <a:ext cx="11841219" cy="2570001"/>
          </a:xfrm>
          <a:custGeom>
            <a:avLst/>
            <a:gdLst/>
            <a:ahLst/>
            <a:cxnLst/>
            <a:rect r="r" b="b" t="t" l="l"/>
            <a:pathLst>
              <a:path h="2570001" w="11841219">
                <a:moveTo>
                  <a:pt x="0" y="0"/>
                </a:moveTo>
                <a:lnTo>
                  <a:pt x="11841219" y="0"/>
                </a:lnTo>
                <a:lnTo>
                  <a:pt x="11841219" y="2570001"/>
                </a:lnTo>
                <a:lnTo>
                  <a:pt x="0" y="2570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 테이블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07432" y="2183373"/>
            <a:ext cx="11473137" cy="710369"/>
          </a:xfrm>
          <a:custGeom>
            <a:avLst/>
            <a:gdLst/>
            <a:ahLst/>
            <a:cxnLst/>
            <a:rect r="r" b="b" t="t" l="l"/>
            <a:pathLst>
              <a:path h="710369" w="11473137">
                <a:moveTo>
                  <a:pt x="0" y="0"/>
                </a:moveTo>
                <a:lnTo>
                  <a:pt x="11473136" y="0"/>
                </a:lnTo>
                <a:lnTo>
                  <a:pt x="11473136" y="710370"/>
                </a:lnTo>
                <a:lnTo>
                  <a:pt x="0" y="71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23257" y="3150918"/>
            <a:ext cx="11041486" cy="5560790"/>
          </a:xfrm>
          <a:custGeom>
            <a:avLst/>
            <a:gdLst/>
            <a:ahLst/>
            <a:cxnLst/>
            <a:rect r="r" b="b" t="t" l="l"/>
            <a:pathLst>
              <a:path h="5560790" w="11041486">
                <a:moveTo>
                  <a:pt x="0" y="0"/>
                </a:moveTo>
                <a:lnTo>
                  <a:pt x="11041486" y="0"/>
                </a:lnTo>
                <a:lnTo>
                  <a:pt x="11041486" y="5560789"/>
                </a:lnTo>
                <a:lnTo>
                  <a:pt x="0" y="5560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별 평점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32687" y="2544897"/>
            <a:ext cx="12822626" cy="518266"/>
          </a:xfrm>
          <a:custGeom>
            <a:avLst/>
            <a:gdLst/>
            <a:ahLst/>
            <a:cxnLst/>
            <a:rect r="r" b="b" t="t" l="l"/>
            <a:pathLst>
              <a:path h="518266" w="12822626">
                <a:moveTo>
                  <a:pt x="0" y="0"/>
                </a:moveTo>
                <a:lnTo>
                  <a:pt x="12822626" y="0"/>
                </a:lnTo>
                <a:lnTo>
                  <a:pt x="12822626" y="518266"/>
                </a:lnTo>
                <a:lnTo>
                  <a:pt x="0" y="5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8943" y="4938250"/>
            <a:ext cx="6571613" cy="4039926"/>
          </a:xfrm>
          <a:custGeom>
            <a:avLst/>
            <a:gdLst/>
            <a:ahLst/>
            <a:cxnLst/>
            <a:rect r="r" b="b" t="t" l="l"/>
            <a:pathLst>
              <a:path h="4039926" w="6571613">
                <a:moveTo>
                  <a:pt x="0" y="0"/>
                </a:moveTo>
                <a:lnTo>
                  <a:pt x="6571613" y="0"/>
                </a:lnTo>
                <a:lnTo>
                  <a:pt x="6571613" y="4039926"/>
                </a:lnTo>
                <a:lnTo>
                  <a:pt x="0" y="4039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90476" y="4938250"/>
            <a:ext cx="6318179" cy="4039926"/>
          </a:xfrm>
          <a:custGeom>
            <a:avLst/>
            <a:gdLst/>
            <a:ahLst/>
            <a:cxnLst/>
            <a:rect r="r" b="b" t="t" l="l"/>
            <a:pathLst>
              <a:path h="4039926" w="6318179">
                <a:moveTo>
                  <a:pt x="0" y="0"/>
                </a:moveTo>
                <a:lnTo>
                  <a:pt x="6318179" y="0"/>
                </a:lnTo>
                <a:lnTo>
                  <a:pt x="6318179" y="4039926"/>
                </a:lnTo>
                <a:lnTo>
                  <a:pt x="0" y="403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7248" y="7633824"/>
            <a:ext cx="1054801" cy="692860"/>
          </a:xfrm>
          <a:custGeom>
            <a:avLst/>
            <a:gdLst/>
            <a:ahLst/>
            <a:cxnLst/>
            <a:rect r="r" b="b" t="t" l="l"/>
            <a:pathLst>
              <a:path h="692860" w="1054801">
                <a:moveTo>
                  <a:pt x="0" y="0"/>
                </a:moveTo>
                <a:lnTo>
                  <a:pt x="1054801" y="0"/>
                </a:lnTo>
                <a:lnTo>
                  <a:pt x="1054801" y="692860"/>
                </a:lnTo>
                <a:lnTo>
                  <a:pt x="0" y="692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 별 댓글 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8943" y="4225213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inner join 문법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64422" y="2080083"/>
            <a:ext cx="9159156" cy="2669162"/>
          </a:xfrm>
          <a:custGeom>
            <a:avLst/>
            <a:gdLst/>
            <a:ahLst/>
            <a:cxnLst/>
            <a:rect r="r" b="b" t="t" l="l"/>
            <a:pathLst>
              <a:path h="2669162" w="9159156">
                <a:moveTo>
                  <a:pt x="0" y="0"/>
                </a:moveTo>
                <a:lnTo>
                  <a:pt x="9159156" y="0"/>
                </a:lnTo>
                <a:lnTo>
                  <a:pt x="9159156" y="2669162"/>
                </a:lnTo>
                <a:lnTo>
                  <a:pt x="0" y="266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2967" y="5492195"/>
            <a:ext cx="11902066" cy="3385424"/>
          </a:xfrm>
          <a:custGeom>
            <a:avLst/>
            <a:gdLst/>
            <a:ahLst/>
            <a:cxnLst/>
            <a:rect r="r" b="b" t="t" l="l"/>
            <a:pathLst>
              <a:path h="3385424" w="11902066">
                <a:moveTo>
                  <a:pt x="0" y="0"/>
                </a:moveTo>
                <a:lnTo>
                  <a:pt x="11902066" y="0"/>
                </a:lnTo>
                <a:lnTo>
                  <a:pt x="11902066" y="3385424"/>
                </a:lnTo>
                <a:lnTo>
                  <a:pt x="0" y="3385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안본 사람들(관리자 제외)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39702" y="2039516"/>
            <a:ext cx="9208596" cy="2216550"/>
          </a:xfrm>
          <a:custGeom>
            <a:avLst/>
            <a:gdLst/>
            <a:ahLst/>
            <a:cxnLst/>
            <a:rect r="r" b="b" t="t" l="l"/>
            <a:pathLst>
              <a:path h="2216550" w="9208596">
                <a:moveTo>
                  <a:pt x="0" y="0"/>
                </a:moveTo>
                <a:lnTo>
                  <a:pt x="9208596" y="0"/>
                </a:lnTo>
                <a:lnTo>
                  <a:pt x="9208596" y="2216550"/>
                </a:lnTo>
                <a:lnTo>
                  <a:pt x="0" y="221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9702" y="4256066"/>
            <a:ext cx="9345852" cy="5259197"/>
          </a:xfrm>
          <a:custGeom>
            <a:avLst/>
            <a:gdLst/>
            <a:ahLst/>
            <a:cxnLst/>
            <a:rect r="r" b="b" t="t" l="l"/>
            <a:pathLst>
              <a:path h="5259197" w="9345852">
                <a:moveTo>
                  <a:pt x="0" y="0"/>
                </a:moveTo>
                <a:lnTo>
                  <a:pt x="9345852" y="0"/>
                </a:lnTo>
                <a:lnTo>
                  <a:pt x="9345852" y="5259198"/>
                </a:lnTo>
                <a:lnTo>
                  <a:pt x="0" y="525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인기 영화 순위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80644" y="1802858"/>
            <a:ext cx="12926711" cy="2400552"/>
          </a:xfrm>
          <a:custGeom>
            <a:avLst/>
            <a:gdLst/>
            <a:ahLst/>
            <a:cxnLst/>
            <a:rect r="r" b="b" t="t" l="l"/>
            <a:pathLst>
              <a:path h="2400552" w="12926711">
                <a:moveTo>
                  <a:pt x="0" y="0"/>
                </a:moveTo>
                <a:lnTo>
                  <a:pt x="12926712" y="0"/>
                </a:lnTo>
                <a:lnTo>
                  <a:pt x="12926712" y="2400551"/>
                </a:lnTo>
                <a:lnTo>
                  <a:pt x="0" y="240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15684" y="3164609"/>
            <a:ext cx="6333745" cy="6093691"/>
          </a:xfrm>
          <a:custGeom>
            <a:avLst/>
            <a:gdLst/>
            <a:ahLst/>
            <a:cxnLst/>
            <a:rect r="r" b="b" t="t" l="l"/>
            <a:pathLst>
              <a:path h="6093691" w="6333745">
                <a:moveTo>
                  <a:pt x="0" y="0"/>
                </a:moveTo>
                <a:lnTo>
                  <a:pt x="6333745" y="0"/>
                </a:lnTo>
                <a:lnTo>
                  <a:pt x="6333745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티켓 별 지불해야할 총 가격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65278" y="1931667"/>
            <a:ext cx="11803569" cy="315733"/>
          </a:xfrm>
          <a:custGeom>
            <a:avLst/>
            <a:gdLst/>
            <a:ahLst/>
            <a:cxnLst/>
            <a:rect r="r" b="b" t="t" l="l"/>
            <a:pathLst>
              <a:path h="315733" w="11803569">
                <a:moveTo>
                  <a:pt x="0" y="0"/>
                </a:moveTo>
                <a:lnTo>
                  <a:pt x="11803568" y="0"/>
                </a:lnTo>
                <a:lnTo>
                  <a:pt x="11803568" y="315734"/>
                </a:lnTo>
                <a:lnTo>
                  <a:pt x="0" y="315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87774" y="2660960"/>
            <a:ext cx="12312453" cy="783900"/>
          </a:xfrm>
          <a:custGeom>
            <a:avLst/>
            <a:gdLst/>
            <a:ahLst/>
            <a:cxnLst/>
            <a:rect r="r" b="b" t="t" l="l"/>
            <a:pathLst>
              <a:path h="783900" w="12312453">
                <a:moveTo>
                  <a:pt x="0" y="0"/>
                </a:moveTo>
                <a:lnTo>
                  <a:pt x="12312452" y="0"/>
                </a:lnTo>
                <a:lnTo>
                  <a:pt x="12312452" y="783899"/>
                </a:lnTo>
                <a:lnTo>
                  <a:pt x="0" y="783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39409" y="4302109"/>
            <a:ext cx="12292168" cy="1514176"/>
          </a:xfrm>
          <a:custGeom>
            <a:avLst/>
            <a:gdLst/>
            <a:ahLst/>
            <a:cxnLst/>
            <a:rect r="r" b="b" t="t" l="l"/>
            <a:pathLst>
              <a:path h="1514176" w="12292168">
                <a:moveTo>
                  <a:pt x="0" y="0"/>
                </a:moveTo>
                <a:lnTo>
                  <a:pt x="12292167" y="0"/>
                </a:lnTo>
                <a:lnTo>
                  <a:pt x="12292167" y="1514177"/>
                </a:lnTo>
                <a:lnTo>
                  <a:pt x="0" y="151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39409" y="6587811"/>
            <a:ext cx="12398393" cy="1100268"/>
          </a:xfrm>
          <a:custGeom>
            <a:avLst/>
            <a:gdLst/>
            <a:ahLst/>
            <a:cxnLst/>
            <a:rect r="r" b="b" t="t" l="l"/>
            <a:pathLst>
              <a:path h="1100268" w="12398393">
                <a:moveTo>
                  <a:pt x="0" y="0"/>
                </a:moveTo>
                <a:lnTo>
                  <a:pt x="12398393" y="0"/>
                </a:lnTo>
                <a:lnTo>
                  <a:pt x="12398393" y="1100268"/>
                </a:lnTo>
                <a:lnTo>
                  <a:pt x="0" y="110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80901" y="8716779"/>
            <a:ext cx="12409183" cy="1117030"/>
          </a:xfrm>
          <a:custGeom>
            <a:avLst/>
            <a:gdLst/>
            <a:ahLst/>
            <a:cxnLst/>
            <a:rect r="r" b="b" t="t" l="l"/>
            <a:pathLst>
              <a:path h="1117030" w="12409183">
                <a:moveTo>
                  <a:pt x="0" y="0"/>
                </a:moveTo>
                <a:lnTo>
                  <a:pt x="12409183" y="0"/>
                </a:lnTo>
                <a:lnTo>
                  <a:pt x="12409183" y="1117030"/>
                </a:lnTo>
                <a:lnTo>
                  <a:pt x="0" y="1117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회원탈퇴(Cascade delete)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907788" y="3540109"/>
            <a:ext cx="0" cy="67278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8888738" y="7958268"/>
            <a:ext cx="0" cy="67278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1636" y="2509939"/>
            <a:ext cx="7577898" cy="4992589"/>
          </a:xfrm>
          <a:custGeom>
            <a:avLst/>
            <a:gdLst/>
            <a:ahLst/>
            <a:cxnLst/>
            <a:rect r="r" b="b" t="t" l="l"/>
            <a:pathLst>
              <a:path h="4992589" w="7577898">
                <a:moveTo>
                  <a:pt x="0" y="0"/>
                </a:moveTo>
                <a:lnTo>
                  <a:pt x="7577898" y="0"/>
                </a:lnTo>
                <a:lnTo>
                  <a:pt x="7577898" y="4992588"/>
                </a:lnTo>
                <a:lnTo>
                  <a:pt x="0" y="4992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7432" y="7090945"/>
            <a:ext cx="7315488" cy="196535"/>
          </a:xfrm>
          <a:custGeom>
            <a:avLst/>
            <a:gdLst/>
            <a:ahLst/>
            <a:cxnLst/>
            <a:rect r="r" b="b" t="t" l="l"/>
            <a:pathLst>
              <a:path h="196535" w="7315488">
                <a:moveTo>
                  <a:pt x="0" y="0"/>
                </a:moveTo>
                <a:lnTo>
                  <a:pt x="7315488" y="0"/>
                </a:lnTo>
                <a:lnTo>
                  <a:pt x="7315488" y="196535"/>
                </a:lnTo>
                <a:lnTo>
                  <a:pt x="0" y="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44721" y="2509939"/>
            <a:ext cx="7640392" cy="4992589"/>
          </a:xfrm>
          <a:custGeom>
            <a:avLst/>
            <a:gdLst/>
            <a:ahLst/>
            <a:cxnLst/>
            <a:rect r="r" b="b" t="t" l="l"/>
            <a:pathLst>
              <a:path h="4992589" w="7640392">
                <a:moveTo>
                  <a:pt x="0" y="0"/>
                </a:moveTo>
                <a:lnTo>
                  <a:pt x="7640392" y="0"/>
                </a:lnTo>
                <a:lnTo>
                  <a:pt x="7640392" y="4992588"/>
                </a:lnTo>
                <a:lnTo>
                  <a:pt x="0" y="499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98201" y="7109995"/>
            <a:ext cx="7315488" cy="196535"/>
          </a:xfrm>
          <a:custGeom>
            <a:avLst/>
            <a:gdLst/>
            <a:ahLst/>
            <a:cxnLst/>
            <a:rect r="r" b="b" t="t" l="l"/>
            <a:pathLst>
              <a:path h="196535" w="7315488">
                <a:moveTo>
                  <a:pt x="0" y="0"/>
                </a:moveTo>
                <a:lnTo>
                  <a:pt x="7315487" y="0"/>
                </a:lnTo>
                <a:lnTo>
                  <a:pt x="7315487" y="196535"/>
                </a:lnTo>
                <a:lnTo>
                  <a:pt x="0" y="19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33452" y="7759702"/>
            <a:ext cx="7575791" cy="1101210"/>
          </a:xfrm>
          <a:custGeom>
            <a:avLst/>
            <a:gdLst/>
            <a:ahLst/>
            <a:cxnLst/>
            <a:rect r="r" b="b" t="t" l="l"/>
            <a:pathLst>
              <a:path h="1101210" w="7575791">
                <a:moveTo>
                  <a:pt x="0" y="0"/>
                </a:moveTo>
                <a:lnTo>
                  <a:pt x="7575792" y="0"/>
                </a:lnTo>
                <a:lnTo>
                  <a:pt x="7575792" y="1101210"/>
                </a:lnTo>
                <a:lnTo>
                  <a:pt x="0" y="1101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103" y="1285041"/>
            <a:ext cx="45659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아이디 변경(Cascade update)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33452" y="1881891"/>
            <a:ext cx="7553123" cy="2781189"/>
          </a:xfrm>
          <a:custGeom>
            <a:avLst/>
            <a:gdLst/>
            <a:ahLst/>
            <a:cxnLst/>
            <a:rect r="r" b="b" t="t" l="l"/>
            <a:pathLst>
              <a:path h="2781189" w="7553123">
                <a:moveTo>
                  <a:pt x="0" y="0"/>
                </a:moveTo>
                <a:lnTo>
                  <a:pt x="7553123" y="0"/>
                </a:lnTo>
                <a:lnTo>
                  <a:pt x="7553123" y="2781189"/>
                </a:lnTo>
                <a:lnTo>
                  <a:pt x="0" y="2781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78557" y="5463180"/>
            <a:ext cx="12130887" cy="3308424"/>
          </a:xfrm>
          <a:custGeom>
            <a:avLst/>
            <a:gdLst/>
            <a:ahLst/>
            <a:cxnLst/>
            <a:rect r="r" b="b" t="t" l="l"/>
            <a:pathLst>
              <a:path h="3308424" w="12130887">
                <a:moveTo>
                  <a:pt x="0" y="0"/>
                </a:moveTo>
                <a:lnTo>
                  <a:pt x="12130886" y="0"/>
                </a:lnTo>
                <a:lnTo>
                  <a:pt x="12130886" y="3308424"/>
                </a:lnTo>
                <a:lnTo>
                  <a:pt x="0" y="3308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비밀번호 마스킹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33344" y="7322485"/>
            <a:ext cx="7325956" cy="184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194" indent="-227597" lvl="1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티켓 별 총 가격(Join)</a:t>
            </a:r>
          </a:p>
          <a:p>
            <a:pPr algn="l" marL="455194" indent="-227597" lvl="1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좌석 수 변동 반영(Trigger)</a:t>
            </a:r>
          </a:p>
          <a:p>
            <a:pPr algn="l" marL="455194" indent="-227597" lvl="1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후기(review)를 통한 영화 별점 구현</a:t>
            </a:r>
          </a:p>
          <a:p>
            <a:pPr algn="l" marL="455194" indent="-227597" lvl="1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비밀번호 마스킹</a:t>
            </a:r>
          </a:p>
          <a:p>
            <a:pPr algn="l" marL="455194" indent="-227597" lvl="1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비밀글 마스킹 및 조회 조건 구현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22341" y="1074277"/>
            <a:ext cx="12648649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76325" y="2348577"/>
            <a:ext cx="6870093" cy="3847252"/>
          </a:xfrm>
          <a:custGeom>
            <a:avLst/>
            <a:gdLst/>
            <a:ahLst/>
            <a:cxnLst/>
            <a:rect r="r" b="b" t="t" l="l"/>
            <a:pathLst>
              <a:path h="3847252" w="6870093">
                <a:moveTo>
                  <a:pt x="0" y="0"/>
                </a:moveTo>
                <a:lnTo>
                  <a:pt x="6870093" y="0"/>
                </a:lnTo>
                <a:lnTo>
                  <a:pt x="6870093" y="3847252"/>
                </a:lnTo>
                <a:lnTo>
                  <a:pt x="0" y="384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33344" y="2348577"/>
            <a:ext cx="5767994" cy="3847252"/>
          </a:xfrm>
          <a:custGeom>
            <a:avLst/>
            <a:gdLst/>
            <a:ahLst/>
            <a:cxnLst/>
            <a:rect r="r" b="b" t="t" l="l"/>
            <a:pathLst>
              <a:path h="3847252" w="5767994">
                <a:moveTo>
                  <a:pt x="0" y="0"/>
                </a:moveTo>
                <a:lnTo>
                  <a:pt x="5767994" y="0"/>
                </a:lnTo>
                <a:lnTo>
                  <a:pt x="5767994" y="3847252"/>
                </a:lnTo>
                <a:lnTo>
                  <a:pt x="0" y="3847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7322485"/>
            <a:ext cx="5422746" cy="109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194" indent="-227597" lvl="1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영화 티켓 예매 DB 설계</a:t>
            </a:r>
          </a:p>
          <a:p>
            <a:pPr algn="l" marL="455194" indent="-227597" lvl="1">
              <a:lnSpc>
                <a:spcPts val="2951"/>
              </a:lnSpc>
              <a:buFont typeface="Arial"/>
              <a:buChar char="•"/>
            </a:pPr>
            <a:r>
              <a:rPr lang="en-US" sz="2108" spc="-3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DB인 MariaDb를 활용하여 프로젝트 수행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103" y="6653516"/>
            <a:ext cx="3736349" cy="42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530" spc="-161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주제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33344" y="6653516"/>
            <a:ext cx="3736349" cy="42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530" spc="-161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목표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03479" y="2155451"/>
            <a:ext cx="11881043" cy="1994021"/>
          </a:xfrm>
          <a:custGeom>
            <a:avLst/>
            <a:gdLst/>
            <a:ahLst/>
            <a:cxnLst/>
            <a:rect r="r" b="b" t="t" l="l"/>
            <a:pathLst>
              <a:path h="1994021" w="11881043">
                <a:moveTo>
                  <a:pt x="0" y="0"/>
                </a:moveTo>
                <a:lnTo>
                  <a:pt x="11881042" y="0"/>
                </a:lnTo>
                <a:lnTo>
                  <a:pt x="11881042" y="1994021"/>
                </a:lnTo>
                <a:lnTo>
                  <a:pt x="0" y="199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7373" y="4149472"/>
            <a:ext cx="6553255" cy="5947407"/>
          </a:xfrm>
          <a:custGeom>
            <a:avLst/>
            <a:gdLst/>
            <a:ahLst/>
            <a:cxnLst/>
            <a:rect r="r" b="b" t="t" l="l"/>
            <a:pathLst>
              <a:path h="5947407" w="6553255">
                <a:moveTo>
                  <a:pt x="0" y="0"/>
                </a:moveTo>
                <a:lnTo>
                  <a:pt x="6553254" y="0"/>
                </a:lnTo>
                <a:lnTo>
                  <a:pt x="6553254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비밀글 조회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33452" y="2371356"/>
            <a:ext cx="8068247" cy="7326633"/>
          </a:xfrm>
          <a:custGeom>
            <a:avLst/>
            <a:gdLst/>
            <a:ahLst/>
            <a:cxnLst/>
            <a:rect r="r" b="b" t="t" l="l"/>
            <a:pathLst>
              <a:path h="7326633" w="8068247">
                <a:moveTo>
                  <a:pt x="0" y="0"/>
                </a:moveTo>
                <a:lnTo>
                  <a:pt x="8068247" y="0"/>
                </a:lnTo>
                <a:lnTo>
                  <a:pt x="8068247" y="7326632"/>
                </a:lnTo>
                <a:lnTo>
                  <a:pt x="0" y="732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Insert/update 트리거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99401" y="1626867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Insert/update 트리거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구현된 기능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3741690" y="1074277"/>
            <a:ext cx="136293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117995"/>
            <a:ext cx="6571787" cy="4392483"/>
          </a:xfrm>
          <a:custGeom>
            <a:avLst/>
            <a:gdLst/>
            <a:ahLst/>
            <a:cxnLst/>
            <a:rect r="r" b="b" t="t" l="l"/>
            <a:pathLst>
              <a:path h="4392483" w="6571787">
                <a:moveTo>
                  <a:pt x="0" y="0"/>
                </a:moveTo>
                <a:lnTo>
                  <a:pt x="6571787" y="0"/>
                </a:lnTo>
                <a:lnTo>
                  <a:pt x="6571787" y="4392483"/>
                </a:lnTo>
                <a:lnTo>
                  <a:pt x="0" y="4392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24637" y="3117995"/>
            <a:ext cx="6846354" cy="4372057"/>
          </a:xfrm>
          <a:custGeom>
            <a:avLst/>
            <a:gdLst/>
            <a:ahLst/>
            <a:cxnLst/>
            <a:rect r="r" b="b" t="t" l="l"/>
            <a:pathLst>
              <a:path h="4372057" w="6846354">
                <a:moveTo>
                  <a:pt x="0" y="0"/>
                </a:moveTo>
                <a:lnTo>
                  <a:pt x="6846353" y="0"/>
                </a:lnTo>
                <a:lnTo>
                  <a:pt x="6846353" y="4372058"/>
                </a:lnTo>
                <a:lnTo>
                  <a:pt x="0" y="4372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65974" y="4136210"/>
            <a:ext cx="2356053" cy="23560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39063" y="3771187"/>
            <a:ext cx="1061424" cy="3530935"/>
            <a:chOff x="0" y="0"/>
            <a:chExt cx="279552" cy="929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9552" cy="929958"/>
            </a:xfrm>
            <a:custGeom>
              <a:avLst/>
              <a:gdLst/>
              <a:ahLst/>
              <a:cxnLst/>
              <a:rect r="r" b="b" t="t" l="l"/>
              <a:pathLst>
                <a:path h="929958" w="279552">
                  <a:moveTo>
                    <a:pt x="0" y="0"/>
                  </a:moveTo>
                  <a:lnTo>
                    <a:pt x="279552" y="0"/>
                  </a:lnTo>
                  <a:lnTo>
                    <a:pt x="279552" y="929958"/>
                  </a:lnTo>
                  <a:lnTo>
                    <a:pt x="0" y="9299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79552" cy="1006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7103" y="1285041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Insert 트리거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46419" y="2177705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-14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 적용 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79639" y="2177705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 spc="-14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트리거 적용 후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197876" y="3631729"/>
            <a:ext cx="1061424" cy="3670393"/>
            <a:chOff x="0" y="0"/>
            <a:chExt cx="279552" cy="9666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9552" cy="966688"/>
            </a:xfrm>
            <a:custGeom>
              <a:avLst/>
              <a:gdLst/>
              <a:ahLst/>
              <a:cxnLst/>
              <a:rect r="r" b="b" t="t" l="l"/>
              <a:pathLst>
                <a:path h="966688" w="279552">
                  <a:moveTo>
                    <a:pt x="0" y="0"/>
                  </a:moveTo>
                  <a:lnTo>
                    <a:pt x="279552" y="0"/>
                  </a:lnTo>
                  <a:lnTo>
                    <a:pt x="279552" y="966688"/>
                  </a:lnTo>
                  <a:lnTo>
                    <a:pt x="0" y="966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279552" cy="1042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7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065278" y="1074277"/>
            <a:ext cx="1430571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6188" y="1836417"/>
            <a:ext cx="11086600" cy="119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8077" indent="-269038" lvl="1">
              <a:lnSpc>
                <a:spcPts val="4984"/>
              </a:lnSpc>
              <a:buAutoNum type="arabicPeriod" startAt="1"/>
            </a:pPr>
            <a:r>
              <a:rPr lang="en-US" b="true" sz="2492" spc="-15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최초로 목표했던 기능을 잘 구현한 점이 만족스러웠다.</a:t>
            </a:r>
          </a:p>
          <a:p>
            <a:pPr algn="just" marL="538077" indent="-269038" lvl="1">
              <a:lnSpc>
                <a:spcPts val="4984"/>
              </a:lnSpc>
              <a:buAutoNum type="arabicPeriod" startAt="1"/>
            </a:pPr>
            <a:r>
              <a:rPr lang="en-US" b="true" sz="2492" spc="-15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Oracle뿐만 아니라 다른 DBMS도 익숙해져서 성취감을 느꼈습니다.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9953" y="1439215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103" y="4765824"/>
            <a:ext cx="3736349" cy="38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</a:pPr>
            <a:r>
              <a:rPr lang="en-US" sz="2292" spc="-14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아쉬웠던 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546570"/>
            <a:ext cx="11086600" cy="127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1256" indent="-290628" lvl="1">
              <a:lnSpc>
                <a:spcPts val="5384"/>
              </a:lnSpc>
              <a:buAutoNum type="arabicPeriod" startAt="1"/>
            </a:pPr>
            <a:r>
              <a:rPr lang="en-US" b="true" sz="2692" spc="-1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새로운 DBMS사용 시 미리 숙지했어야 하는 점이 많았다.</a:t>
            </a:r>
          </a:p>
          <a:p>
            <a:pPr algn="just" marL="581256" indent="-290628" lvl="1">
              <a:lnSpc>
                <a:spcPts val="5384"/>
              </a:lnSpc>
              <a:buAutoNum type="arabicPeriod" startAt="1"/>
            </a:pPr>
            <a:r>
              <a:rPr lang="en-US" b="true" sz="2692" spc="-1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요구사항 분석 작성에 좀 미숙했던 점이 아쉬웠다.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33452" y="6782489"/>
            <a:ext cx="9046359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41586" y="3858737"/>
            <a:ext cx="6913999" cy="126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4"/>
              </a:lnSpc>
            </a:pPr>
            <a:r>
              <a:rPr lang="en-US" sz="9214" spc="-61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065278" y="1074277"/>
            <a:ext cx="1430571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요구사항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7103" y="1510122"/>
            <a:ext cx="14540954" cy="857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회원은 가입하려면 아이디, 비밀번호, 이름, 전화번호,를 입력하여야 한다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회원은 회원id로 식별한다.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가입한 회원은 등급과 등급별 할인혜택이 주어진다.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4.영화관은 영화관이름, 영화관가격, 예약 가능한 좌석 수의 정보를 유지한다.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5.영화관은 영화관이름로 식별한다.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6.영화는 영화코드, 영화이름, 영화장르,상영시간,영화가격 정보를 유지해야 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7.영화코드로 식별한다.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8.영화 정보는 입력되어야 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9.영화는 여러 티켓을 갖을수 있고, 하나의 티켓은 하나의 영화만 갖을수 있다.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10.시간표는 시관표코드, 시작시간, 상영시간,영화이름의 정보를 유지해야 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11.시간표코드로 식별한다.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12.시간표는 여러 티켓을 갖을수 있고. 하나의 티켓은 하나의 시간표를 갖을수 있다.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13.티켓은 티켓코드, 아이디, 영화이름, 시작시간,관이름, 상영관 이름, 할인정보,할인가격,인원수,애매날짜의 정보를 유지해야 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14.티켓은 티켓 코드로 구식별한다.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15.티켓은 하나의 고객만 갖을수 있고, 하나의 고객은 여러 티켓을 갖을수 있다. 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16. 후기는 후기코드, 아이디, 영화코드, 리뷰제목, 리뷰내용, 등록날짜, 별점의 정보를 유지한다.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17. 후기는 후기코드로 식별한다.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18. 후기는  하나의 영화를 갖을수있고, 하나의 영화는 다양한 후기를 갖을수 있다.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19.댓글은 댓글코드, 아이디, 후기코드, 댓글제목, 댓글내용의 정보를 유지한다.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20.댓글은 댓글코드로 식별한다.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  <a:r>
              <a:rPr lang="en-US" b="true" sz="2209" spc="-7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21.댓글을 하나의 후기만 갖을수 있고, 하나의 후기는 여러 댓글을 갖을수 있다.</a:t>
            </a:r>
          </a:p>
          <a:p>
            <a:pPr algn="l">
              <a:lnSpc>
                <a:spcPts val="30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66675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434782" y="0"/>
            <a:ext cx="12685762" cy="10287000"/>
          </a:xfrm>
          <a:custGeom>
            <a:avLst/>
            <a:gdLst/>
            <a:ahLst/>
            <a:cxnLst/>
            <a:rect r="r" b="b" t="t" l="l"/>
            <a:pathLst>
              <a:path h="10287000" w="12685762">
                <a:moveTo>
                  <a:pt x="0" y="0"/>
                </a:moveTo>
                <a:lnTo>
                  <a:pt x="12685762" y="0"/>
                </a:lnTo>
                <a:lnTo>
                  <a:pt x="126857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051142" y="1067583"/>
            <a:ext cx="133198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7103" y="2177324"/>
            <a:ext cx="16173887" cy="5455827"/>
          </a:xfrm>
          <a:custGeom>
            <a:avLst/>
            <a:gdLst/>
            <a:ahLst/>
            <a:cxnLst/>
            <a:rect r="r" b="b" t="t" l="l"/>
            <a:pathLst>
              <a:path h="5455827" w="16173887">
                <a:moveTo>
                  <a:pt x="0" y="0"/>
                </a:moveTo>
                <a:lnTo>
                  <a:pt x="16173887" y="0"/>
                </a:lnTo>
                <a:lnTo>
                  <a:pt x="16173887" y="5455827"/>
                </a:lnTo>
                <a:lnTo>
                  <a:pt x="0" y="5455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7103" y="3625154"/>
            <a:ext cx="8229841" cy="313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b="true" sz="226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member(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b="true" sz="226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 primary key,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b="true" sz="226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password varchar(20)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b="true" sz="226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varchar(20)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b="true" sz="226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m_tel varchar(13) not null,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b="true" sz="226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m_level int(2) default 3 check (m_level in (1,2,3)),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b="true" sz="226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m_perlevel decimal(10,1) check (m_perlevel in (0.8,0.9,1.0))</a:t>
            </a:r>
          </a:p>
          <a:p>
            <a:pPr algn="l">
              <a:lnSpc>
                <a:spcPts val="3171"/>
              </a:lnSpc>
              <a:spcBef>
                <a:spcPct val="0"/>
              </a:spcBef>
            </a:pPr>
            <a:r>
              <a:rPr lang="en-US" b="true" sz="226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48659" y="3615629"/>
            <a:ext cx="7212806" cy="203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b="true" sz="2324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room(</a:t>
            </a:r>
          </a:p>
          <a:p>
            <a:pPr algn="l">
              <a:lnSpc>
                <a:spcPts val="3254"/>
              </a:lnSpc>
            </a:pPr>
            <a:r>
              <a:rPr lang="en-US" b="true" sz="2324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r_name varchar(6) primary key,</a:t>
            </a:r>
          </a:p>
          <a:p>
            <a:pPr algn="l">
              <a:lnSpc>
                <a:spcPts val="3254"/>
              </a:lnSpc>
            </a:pPr>
            <a:r>
              <a:rPr lang="en-US" b="true" sz="2324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r_price decimal(3,1) check(r_price in(1.0, 1.2, 1.5)),</a:t>
            </a:r>
          </a:p>
          <a:p>
            <a:pPr algn="l">
              <a:lnSpc>
                <a:spcPts val="3254"/>
              </a:lnSpc>
            </a:pPr>
            <a:r>
              <a:rPr lang="en-US" b="true" sz="2324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r_remain int(2) default 50</a:t>
            </a:r>
          </a:p>
          <a:p>
            <a:pPr algn="l">
              <a:lnSpc>
                <a:spcPts val="3254"/>
              </a:lnSpc>
            </a:pPr>
            <a:r>
              <a:rPr lang="en-US" b="true" sz="2324" spc="-83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103" y="2876358"/>
            <a:ext cx="1553170" cy="43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b="true" sz="2622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테이블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1468" y="2876358"/>
            <a:ext cx="1847552" cy="43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b="true" sz="2622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9692502" y="1097483"/>
            <a:ext cx="0" cy="918951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051142" y="1067583"/>
            <a:ext cx="133198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7103" y="1830485"/>
            <a:ext cx="16173887" cy="6606980"/>
          </a:xfrm>
          <a:custGeom>
            <a:avLst/>
            <a:gdLst/>
            <a:ahLst/>
            <a:cxnLst/>
            <a:rect r="r" b="b" t="t" l="l"/>
            <a:pathLst>
              <a:path h="6606980" w="16173887">
                <a:moveTo>
                  <a:pt x="0" y="0"/>
                </a:moveTo>
                <a:lnTo>
                  <a:pt x="16173887" y="0"/>
                </a:lnTo>
                <a:lnTo>
                  <a:pt x="16173887" y="6606980"/>
                </a:lnTo>
                <a:lnTo>
                  <a:pt x="0" y="660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041617" y="1074277"/>
            <a:ext cx="133198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97103" y="795626"/>
            <a:ext cx="3736349" cy="53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9"/>
              </a:lnSpc>
            </a:pPr>
            <a:r>
              <a:rPr lang="en-US" sz="3092" spc="-19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7103" y="2876358"/>
            <a:ext cx="1553170" cy="43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b="true" sz="2622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 테이블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86166" y="2876358"/>
            <a:ext cx="1847552" cy="43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b="true" sz="2622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영화관 테이블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7635095" y="1074277"/>
            <a:ext cx="0" cy="918951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97103" y="3794453"/>
            <a:ext cx="8072840" cy="383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b="true" sz="3133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movie(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b="true" sz="3133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m_code int(3) primary key,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b="true" sz="3133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 unique,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b="true" sz="3133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m_genre varchar(10) not null,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b="true" sz="3133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m_time varchar(10) not null,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b="true" sz="3133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m_price int(10) not null</a:t>
            </a:r>
          </a:p>
          <a:p>
            <a:pPr algn="l">
              <a:lnSpc>
                <a:spcPts val="4386"/>
              </a:lnSpc>
              <a:spcBef>
                <a:spcPct val="0"/>
              </a:spcBef>
            </a:pPr>
            <a:r>
              <a:rPr lang="en-US" b="true" sz="3133" spc="-11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67675" y="3376471"/>
            <a:ext cx="10088264" cy="548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create table ticket(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t_code varchar(6) primary key,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id varchar(15),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m_name varchar(100),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s_time varchar(100),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r_name varchar(6) check(r_name in('일반관','3d관','4d관')),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t_number int(2),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t_date timestamp,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fk_member_ticket foreign key(id) references member(id) 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on delete cascade,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fk_movie__ticket foreign key(m_name) references movie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(m_name)  on delete cascade,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constraint fk_romm_ticket foreign key(r_name) references room(r_name)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b="true" sz="2255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DAGQCr0N3qo</dc:identifier>
  <dcterms:modified xsi:type="dcterms:W3CDTF">2011-08-01T06:04:30Z</dcterms:modified>
  <cp:revision>1</cp:revision>
  <dc:title>프로젝트 제안 발표회</dc:title>
</cp:coreProperties>
</file>